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28" r:id="rId1"/>
  </p:sldMasterIdLst>
  <p:notesMasterIdLst>
    <p:notesMasterId r:id="rId13"/>
  </p:notesMasterIdLst>
  <p:handoutMasterIdLst>
    <p:handoutMasterId r:id="rId14"/>
  </p:handoutMasterIdLst>
  <p:sldIdLst>
    <p:sldId id="268" r:id="rId2"/>
    <p:sldId id="270" r:id="rId3"/>
    <p:sldId id="280" r:id="rId4"/>
    <p:sldId id="269" r:id="rId5"/>
    <p:sldId id="271" r:id="rId6"/>
    <p:sldId id="282" r:id="rId7"/>
    <p:sldId id="284" r:id="rId8"/>
    <p:sldId id="289" r:id="rId9"/>
    <p:sldId id="286" r:id="rId10"/>
    <p:sldId id="287" r:id="rId11"/>
    <p:sldId id="288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м 2019" initials="Д2" lastIdx="1" clrIdx="0">
    <p:extLst>
      <p:ext uri="{19B8F6BF-5375-455C-9EA6-DF929625EA0E}">
        <p15:presenceInfo xmlns:p15="http://schemas.microsoft.com/office/powerpoint/2012/main" userId="Дом 201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>
      <p:cViewPr varScale="1">
        <p:scale>
          <a:sx n="98" d="100"/>
          <a:sy n="98" d="100"/>
        </p:scale>
        <p:origin x="477" y="68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99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97547B-1F6E-4DDC-9117-CAA6FD73E728}" type="datetime1">
              <a:rPr lang="ru-RU" smtClean="0"/>
              <a:t>01.07.2021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886E15-F82A-4596-A46C-375C6D3981E1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3224DC-1FE8-4524-81AE-0EB5EC100CE7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105DB2-FD3E-441D-8B7E-7AE83ECE27B3}" type="slidenum">
              <a:rPr lang="ru-RU" noProof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60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063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6675" y="2404534"/>
            <a:ext cx="7764913" cy="1646302"/>
          </a:xfrm>
        </p:spPr>
        <p:txBody>
          <a:bodyPr anchor="b">
            <a:noAutofit/>
          </a:bodyPr>
          <a:lstStyle>
            <a:lvl1pPr algn="r">
              <a:defRPr sz="5398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675" y="4050834"/>
            <a:ext cx="7764913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7C87BD-6BF8-4C87-9D5D-98BF8AFD91E2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5590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609600"/>
            <a:ext cx="8594429" cy="3403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94D787B-52BA-40B7-8C61-6C7CE1C17B63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00887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5783" y="3632200"/>
            <a:ext cx="722264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A772C24-171F-41F2-AAD8-66B63355EB08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TextBox 19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799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833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1931988"/>
            <a:ext cx="8594429" cy="2595460"/>
          </a:xfrm>
        </p:spPr>
        <p:txBody>
          <a:bodyPr anchor="b">
            <a:normAutofit/>
          </a:bodyPr>
          <a:lstStyle>
            <a:lvl1pPr algn="l">
              <a:defRPr sz="4399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F8D3E9B-2842-4CE1-8AEC-A25C196877AD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1018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EA5074-0638-4DCD-B707-19B3A32A39D5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5483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609600"/>
            <a:ext cx="858596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accent1"/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221BA5-D64B-43C0-8E8F-AB33E542478E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2709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57478A-4D1A-4162-95F4-BE2DFE66C0A8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28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5599" y="609600"/>
            <a:ext cx="130440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159" y="609600"/>
            <a:ext cx="7058311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835444-98B1-42E9-B588-388682C239E0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889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6DBFE2-3750-463E-8987-86B7AE571A43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ru-RU" noProof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284F73-055E-4E33-9531-FBD1D5ADDB66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89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2700868"/>
            <a:ext cx="8594429" cy="1826581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860400"/>
          </a:xfrm>
        </p:spPr>
        <p:txBody>
          <a:bodyPr anchor="t"/>
          <a:lstStyle>
            <a:lvl1pPr marL="0" indent="0" algn="l">
              <a:buNone/>
              <a:defRPr sz="19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519C08E-E507-477B-BC41-3350C0888593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1114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158" y="2160589"/>
            <a:ext cx="418294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8645" y="2160590"/>
            <a:ext cx="418294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454D728-C443-49C7-AC90-851394559FA5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350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570" y="2160983"/>
            <a:ext cx="418453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70" y="2737246"/>
            <a:ext cx="418453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7058" y="2160983"/>
            <a:ext cx="4184528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7059" y="2737246"/>
            <a:ext cx="418452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709FCC-D9AB-4781-89FA-2F3A17D65E74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844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0EBF3E3-FBB1-4820-8F13-DAA41D2A75A6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1928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C48E37B-4090-4773-8FA0-BE49229136B7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  <p:grpSp>
        <p:nvGrpSpPr>
          <p:cNvPr id="5" name="нижний рисунок">
            <a:extLst>
              <a:ext uri="{FF2B5EF4-FFF2-40B4-BE49-F238E27FC236}">
                <a16:creationId xmlns:a16="http://schemas.microsoft.com/office/drawing/2014/main" id="{1136EA7F-45BE-4C6E-9AEA-2AD99D453EEF}"/>
              </a:ext>
            </a:extLst>
          </p:cNvPr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EA8EB114-DC25-4BD4-8D37-A9D72A8D953D}"/>
                </a:ext>
              </a:extLst>
            </p:cNvPr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AEE42A4-EDE3-49DD-B32D-6504B77861D5}"/>
                </a:ext>
              </a:extLst>
            </p:cNvPr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1B1A55A-5EC7-4FB8-B0D1-3AACEA612908}"/>
                </a:ext>
              </a:extLst>
            </p:cNvPr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0178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1498604"/>
            <a:ext cx="3853524" cy="1278466"/>
          </a:xfr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9222" y="514925"/>
            <a:ext cx="4512366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2777069"/>
            <a:ext cx="3853524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9E0CD1-6B75-431A-8F10-A32B98BC9A68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1133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4800600"/>
            <a:ext cx="8594428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158" y="609600"/>
            <a:ext cx="859442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5367338"/>
            <a:ext cx="8594428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B14B1D-4F92-43C2-A2AC-B4139ACDA112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7505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8" y="2160590"/>
            <a:ext cx="859442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C236409-9DAB-4D92-9D65-E8852592DFFF}" type="datetime1">
              <a:rPr lang="ru-RU" noProof="0" smtClean="0"/>
              <a:t>01.07.2021</a:t>
            </a:fld>
            <a:endParaRPr lang="ru-R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DF28FB93-0A08-4E7D-8E63-9EFA29F1E09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2977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391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063" rtl="0" eaLnBrk="1" latinLnBrk="0" hangingPunct="1">
        <a:spcBef>
          <a:spcPct val="0"/>
        </a:spcBef>
        <a:buNone/>
        <a:defRPr sz="3599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379" y="981788"/>
            <a:ext cx="12287100" cy="1659559"/>
          </a:xfrm>
        </p:spPr>
        <p:txBody>
          <a:bodyPr rtlCol="0"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БЕЛОРУССКИЙ ГОСУДАРСТВЕННЫЙ УНИВЕРСИТЕТ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ПРИКЛАДНОЙ МАТЕМАТИКИ И ИНФОРМАТИКИ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компьютерных технологий и систем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5352" y="2309982"/>
            <a:ext cx="10387155" cy="1584176"/>
          </a:xfrm>
        </p:spPr>
        <p:txBody>
          <a:bodyPr rtlCol="0">
            <a:normAutofit fontScale="77500" lnSpcReduction="20000"/>
          </a:bodyPr>
          <a:lstStyle/>
          <a:p>
            <a:pPr marL="0" indent="0" algn="ctr">
              <a:buNone/>
            </a:pPr>
            <a:r>
              <a:rPr lang="ru-RU" sz="3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Жуковский Павел Сергеевич</a:t>
            </a:r>
            <a:r>
              <a:rPr lang="ru-RU" sz="7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7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400" b="1" cap="all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ГОЛОСОВОЕ УПРАВЛЕНИЕ РОБОТОТЕХНИЧЕСКИМИ КОМПЛЕКСАМИ</a:t>
            </a:r>
            <a:endParaRPr lang="ru-RU" sz="3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11423004" y="6316863"/>
            <a:ext cx="683161" cy="365125"/>
          </a:xfrm>
        </p:spPr>
        <p:txBody>
          <a:bodyPr/>
          <a:lstStyle/>
          <a:p>
            <a:pPr rtl="0"/>
            <a:fld id="{DF28FB93-0A08-4E7D-8E63-9EFA29F1E093}" type="slidenum">
              <a:rPr lang="ru-RU" sz="3600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1</a:t>
            </a:fld>
            <a:endParaRPr lang="ru-RU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4.googleusercontent.com/-4JArabfinrQYpwDYuIfy2BGBuzJtPqy6KdDRDwh-5Nkzgi0crVbVDGl38uLuZnx9STtgR5Pg3xLEo5IFW82EZZ_7mu0HCAHNTKdbSYoK5zllYPpgwNfXeyQAePN_nSCoDbjk7BbdL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44961"/>
            <a:ext cx="2979990" cy="76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6540" y="4365104"/>
            <a:ext cx="3470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Ассистент кафедры КТС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Грозов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И.А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16" y="6316863"/>
            <a:ext cx="528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Жуковский П.С. Курсовой проект 2021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0FA788-A010-4145-9485-5734020D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6135" y="404664"/>
            <a:ext cx="10512862" cy="831625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ИСПОЛЬЗОВАННЫХ ИСТОЧНИКОВ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/>
          </a:p>
        </p:txBody>
      </p:sp>
      <p:sp>
        <p:nvSpPr>
          <p:cNvPr id="8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11423004" y="6316863"/>
            <a:ext cx="683161" cy="365125"/>
          </a:xfrm>
        </p:spPr>
        <p:txBody>
          <a:bodyPr/>
          <a:lstStyle/>
          <a:p>
            <a:pPr rtl="0"/>
            <a:fld id="{DF28FB93-0A08-4E7D-8E63-9EFA29F1E093}" type="slidenum">
              <a:rPr lang="ru-RU" sz="3600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10</a:t>
            </a:fld>
            <a:endParaRPr lang="ru-RU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51CF6C-61BB-4ED0-BF17-26B14184741A}"/>
              </a:ext>
            </a:extLst>
          </p:cNvPr>
          <p:cNvSpPr txBox="1"/>
          <p:nvPr/>
        </p:nvSpPr>
        <p:spPr>
          <a:xfrm>
            <a:off x="549796" y="1412776"/>
            <a:ext cx="94330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Робот-манипулятор серии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</a:t>
            </a: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Руководство пользователя для робота-манипулятора серии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Corke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P. Robotics, Vision and Control, Springer Tracts in Advanced Robotics, 2017 – 693 p. – ISBN: 978-3-319-54413-7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Saudabayev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H.A.: Sensors for robotic hands: a survey of state of the art, 2015 – 17p. -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10.1109/ACCESS.2015.2482543. </a:t>
            </a:r>
          </a:p>
        </p:txBody>
      </p:sp>
    </p:spTree>
    <p:extLst>
      <p:ext uri="{BB962C8B-B14F-4D97-AF65-F5344CB8AC3E}">
        <p14:creationId xmlns:p14="http://schemas.microsoft.com/office/powerpoint/2010/main" val="2624686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4606" y="1700808"/>
            <a:ext cx="8989049" cy="1646302"/>
          </a:xfrm>
        </p:spPr>
        <p:txBody>
          <a:bodyPr/>
          <a:lstStyle/>
          <a:p>
            <a:r>
              <a:rPr lang="ru-RU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1302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33772" y="173288"/>
            <a:ext cx="6988692" cy="806237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</a:t>
            </a:r>
            <a:r>
              <a:rPr lang="ru-RU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ru" dirty="0"/>
          </a:p>
        </p:txBody>
      </p:sp>
      <p:sp>
        <p:nvSpPr>
          <p:cNvPr id="13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11423004" y="6316863"/>
            <a:ext cx="683161" cy="365125"/>
          </a:xfrm>
        </p:spPr>
        <p:txBody>
          <a:bodyPr/>
          <a:lstStyle/>
          <a:p>
            <a:pPr rtl="0"/>
            <a:fld id="{DF28FB93-0A08-4E7D-8E63-9EFA29F1E093}" type="slidenum">
              <a:rPr lang="ru-RU" sz="3600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2</a:t>
            </a:fld>
            <a:endParaRPr lang="ru-RU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BCCFA-E152-4EBF-BAF8-BFE23F50919C}"/>
              </a:ext>
            </a:extLst>
          </p:cNvPr>
          <p:cNvSpPr txBox="1"/>
          <p:nvPr/>
        </p:nvSpPr>
        <p:spPr>
          <a:xfrm>
            <a:off x="549796" y="1585732"/>
            <a:ext cx="102971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данного проекта является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способа, позволяющего обеспечить робототехнические комплексы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возможностью выполнять свои функции с помощью голосовых команд, чтобы облегчить работу с этими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комплексами в тех ситуациях, когда проще дать голосовую команду, нежели прописывать её в терминале.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5F516-2C48-466F-818A-E4AA17D22D70}"/>
              </a:ext>
            </a:extLst>
          </p:cNvPr>
          <p:cNvSpPr txBox="1"/>
          <p:nvPr/>
        </p:nvSpPr>
        <p:spPr>
          <a:xfrm>
            <a:off x="330164" y="3137845"/>
            <a:ext cx="142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726" y="1088331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4605" y="3791805"/>
            <a:ext cx="1037434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общих сведений о робототехнических комплексах, их конструкции и способах взаимодействия с ней.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теории, связанной с технологией обработки голоса, а также библиотек, позволяющих сохранять данные голосовых команд в программе.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программы, подключающейся к робототехническому комплексу, которая будет обрабатывать голос и пересылать полученные команды.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программы на реальном роботе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6">
            <a:extLst>
              <a:ext uri="{FF2B5EF4-FFF2-40B4-BE49-F238E27FC236}">
                <a16:creationId xmlns:a16="http://schemas.microsoft.com/office/drawing/2014/main" id="{30ACF83B-C471-B849-928B-F61769B4644C}"/>
              </a:ext>
            </a:extLst>
          </p:cNvPr>
          <p:cNvSpPr txBox="1">
            <a:spLocks/>
          </p:cNvSpPr>
          <p:nvPr/>
        </p:nvSpPr>
        <p:spPr>
          <a:xfrm>
            <a:off x="-765821" y="332656"/>
            <a:ext cx="12188825" cy="617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РОБОТОТЕХНИЧЕСКИЕ КОМПЛЕКСЫ</a:t>
            </a:r>
            <a:endParaRPr lang="ru-RU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11423004" y="6316863"/>
            <a:ext cx="683161" cy="365125"/>
          </a:xfrm>
        </p:spPr>
        <p:txBody>
          <a:bodyPr/>
          <a:lstStyle/>
          <a:p>
            <a:pPr rtl="0"/>
            <a:fld id="{DF28FB93-0A08-4E7D-8E63-9EFA29F1E093}" type="slidenum">
              <a:rPr lang="ru-RU" sz="3600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3</a:t>
            </a:fld>
            <a:endParaRPr lang="ru-RU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756" y="1124744"/>
            <a:ext cx="10513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robota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барщина, подневольный труд,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раб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слово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придумано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чешским писателем К. Чапеком и значило у него «искусный в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человек») - машина с антропоморфным (человекоподобным) поведением, 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 или полностью выполняет функции человека 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иногда животного) при взаимодействии с окружающим миром.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756" y="3068960"/>
            <a:ext cx="102251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Робототехнические комплексы (РТК)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представляют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собой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совокупность промышленных роботов, технологического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 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 оснащения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обеспечивающих комплексную автоматизацию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технологических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процессов в многономенклатурном производстве.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covde.oksei.ru/pluginfile.php/12361/course/overviewfiles/%D1%80%D0%BE%D0%B1%D0%BE%D1%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2" y="4628536"/>
            <a:ext cx="3664350" cy="20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hototass3.cdnvideo.ru/width/1020_b9261fa1/tass/m2/uploads/i/20161028/43632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089" y="4628536"/>
            <a:ext cx="3080178" cy="205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avatars.mds.yandex.net/get-zen_doc/1708203/pub_5ec154280bc6f5686b2ed2f4_5ec159afacd2341e04fb62f3/scale_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606" y="4628536"/>
            <a:ext cx="3080278" cy="205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226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33772" y="163775"/>
            <a:ext cx="7983018" cy="78197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С РОБОТОМ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11423004" y="6316863"/>
            <a:ext cx="683161" cy="365125"/>
          </a:xfrm>
        </p:spPr>
        <p:txBody>
          <a:bodyPr/>
          <a:lstStyle/>
          <a:p>
            <a:pPr rtl="0"/>
            <a:fld id="{DF28FB93-0A08-4E7D-8E63-9EFA29F1E093}" type="slidenum">
              <a:rPr lang="ru-RU" sz="3600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4</a:t>
            </a:fld>
            <a:endParaRPr lang="ru-RU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Объект 10">
            <a:extLst>
              <a:ext uri="{FF2B5EF4-FFF2-40B4-BE49-F238E27FC236}">
                <a16:creationId xmlns:a16="http://schemas.microsoft.com/office/drawing/2014/main" id="{886178AE-3AAC-294C-A37E-F6F0DD7C70AF}"/>
              </a:ext>
            </a:extLst>
          </p:cNvPr>
          <p:cNvSpPr txBox="1">
            <a:spLocks/>
          </p:cNvSpPr>
          <p:nvPr/>
        </p:nvSpPr>
        <p:spPr>
          <a:xfrm>
            <a:off x="405780" y="1268760"/>
            <a:ext cx="9289032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Robot Python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библиотека, реализованная в языке программирования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позволяющая подключаться к реальным робототехническим комплексам и, используя различные функции и методы, отдавать этим комплексам необходимые команды.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886178AE-3AAC-294C-A37E-F6F0DD7C70AF}"/>
              </a:ext>
            </a:extLst>
          </p:cNvPr>
          <p:cNvSpPr txBox="1">
            <a:spLocks/>
          </p:cNvSpPr>
          <p:nvPr/>
        </p:nvSpPr>
        <p:spPr>
          <a:xfrm>
            <a:off x="433496" y="2954288"/>
            <a:ext cx="2852604" cy="1050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 install pulse-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5780" y="4250432"/>
            <a:ext cx="83529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pulseapi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RobotPulse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create an instance of the API wrapper class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= "http://127.0.0.1:8081"  # replace with a valid robot address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RobotPulse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(host)</a:t>
            </a:r>
          </a:p>
          <a:p>
            <a:endParaRPr lang="en-US" dirty="0"/>
          </a:p>
        </p:txBody>
      </p:sp>
      <p:pic>
        <p:nvPicPr>
          <p:cNvPr id="2051" name="Picture 3" descr="https://pbs.twimg.com/media/D546y5ZWsAEgPq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2636912"/>
            <a:ext cx="3763020" cy="246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7828" y="207273"/>
            <a:ext cx="5579881" cy="623449"/>
          </a:xfrm>
        </p:spPr>
        <p:txBody>
          <a:bodyPr rtlCol="0">
            <a:normAutofit/>
          </a:bodyPr>
          <a:lstStyle/>
          <a:p>
            <a:pPr algn="ctr"/>
            <a:r>
              <a:rPr lang="ru-RU" sz="3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РАСПОЗНАВАНИЕ РЕЧИ</a:t>
            </a:r>
            <a:endParaRPr lang="ru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11423004" y="6316863"/>
            <a:ext cx="683161" cy="365125"/>
          </a:xfrm>
        </p:spPr>
        <p:txBody>
          <a:bodyPr/>
          <a:lstStyle/>
          <a:p>
            <a:pPr rtl="0"/>
            <a:fld id="{DF28FB93-0A08-4E7D-8E63-9EFA29F1E093}" type="slidenum">
              <a:rPr lang="ru-RU" sz="3600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5</a:t>
            </a:fld>
            <a:endParaRPr lang="ru-RU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47685-4212-420F-BE9E-27CBA4C58497}"/>
              </a:ext>
            </a:extLst>
          </p:cNvPr>
          <p:cNvSpPr txBox="1"/>
          <p:nvPr/>
        </p:nvSpPr>
        <p:spPr>
          <a:xfrm>
            <a:off x="333772" y="1094409"/>
            <a:ext cx="10441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системы распознавания речи могут распознавать речь от нескольких носителей и имеют огромный словарный запас на разных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языках. Речь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должна быть преобразована из физического звука в электрический сигнал с помощью микрофона, а затем в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цифровые данные</a:t>
            </a:r>
            <a:r>
              <a:rPr lang="ru-RU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потом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использовать для 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транскрибирования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аудио в текст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i.ytimg.com/vi/hf1-RG-xtx0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9" y="3316283"/>
            <a:ext cx="5658920" cy="31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62319" y="3297088"/>
            <a:ext cx="50780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SpeechRecognition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библиотека, позволяющая распознавать аудио-файлы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PyAudio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библиотека, позволяющая распознавать живую речь прямо с микрофона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49796" y="188640"/>
            <a:ext cx="6768752" cy="648072"/>
          </a:xfrm>
        </p:spPr>
        <p:txBody>
          <a:bodyPr rtlCol="0">
            <a:normAutofit/>
          </a:bodyPr>
          <a:lstStyle/>
          <a:p>
            <a:pPr algn="ctr"/>
            <a:r>
              <a:rPr lang="ru-RU" sz="3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ПРОГРАММЫ</a:t>
            </a:r>
            <a:endParaRPr lang="ru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11423004" y="6356350"/>
            <a:ext cx="683161" cy="365125"/>
          </a:xfrm>
        </p:spPr>
        <p:txBody>
          <a:bodyPr/>
          <a:lstStyle/>
          <a:p>
            <a:pPr rtl="0"/>
            <a:fld id="{DF28FB93-0A08-4E7D-8E63-9EFA29F1E093}" type="slidenum">
              <a:rPr lang="ru-RU" sz="3600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6</a:t>
            </a:fld>
            <a:endParaRPr lang="ru-RU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B9F139-5E33-48BA-A4A1-1DD70EA39EF9}"/>
              </a:ext>
            </a:extLst>
          </p:cNvPr>
          <p:cNvSpPr txBox="1"/>
          <p:nvPr/>
        </p:nvSpPr>
        <p:spPr>
          <a:xfrm>
            <a:off x="218396" y="950238"/>
            <a:ext cx="7316176" cy="413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Для реализации программы, позволяющей обращаться к роботу, я использовал среду разработки </a:t>
            </a:r>
            <a:r>
              <a:rPr lang="en-US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PyCharm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внутри которой написал программу на языке программирования 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Python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В своей программе я подключил такие библиотеки, как: </a:t>
            </a:r>
            <a:r>
              <a:rPr lang="en-US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pulseapi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speech recognition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pyaudio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и некоторые другие.   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Далее я создал объект распознавателя в программе и привязал к нему робота с помощью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IP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-адреса и сети. Таким образом, робот мог получать сигналы от программы.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некоторых функций робота я определил определённые команды (строки), таким образом, чтобы робот выполнил эти функции в те моменты, когда ему будет дана соответствующая голосовая команда.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5157192"/>
            <a:ext cx="6676920" cy="15321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596" y="1340768"/>
            <a:ext cx="302433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C68FA-4777-4D06-80D9-10F6B2B51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0"/>
            <a:ext cx="7776710" cy="831625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КОМАНДЫ ДЛЯ РОБОТА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/>
          </a:p>
        </p:txBody>
      </p:sp>
      <p:sp>
        <p:nvSpPr>
          <p:cNvPr id="7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11423004" y="6316863"/>
            <a:ext cx="683161" cy="365125"/>
          </a:xfrm>
        </p:spPr>
        <p:txBody>
          <a:bodyPr/>
          <a:lstStyle/>
          <a:p>
            <a:pPr rtl="0"/>
            <a:fld id="{DF28FB93-0A08-4E7D-8E63-9EFA29F1E093}" type="slidenum">
              <a:rPr lang="ru-RU" sz="3600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7</a:t>
            </a:fld>
            <a:endParaRPr lang="ru-RU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sun9-1.userapi.com/impg/UICjqA3KVHoRhBRVus-nx1EjuG8vCSSlO6seHw/DUM5AAuh-AU.jpg?size=1920x1440&amp;quality=96&amp;sign=778112db4bd5f2746d20bd8a86bb26c5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92" y="620688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un9-16.userapi.com/impg/YtgowtQRbkzcxYm8Un5rD3YoXaA_nIAFE9OJNQ/Xugfpz3wgj4.jpg?size=1920x1440&amp;quality=96&amp;sign=38abefc41860d9b04f89c10a9bc3068f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620688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un9-35.userapi.com/impg/Iw0gED32HASqoPS-llcHozC_YRJBH0Ee_pKgZA/PZvtJyD0LXc.jpg?size=1920x1440&amp;quality=96&amp;sign=1b6c019fa99626f9fe6e6205fbbc2ad3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" y="3778817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un9-33.userapi.com/impg/f5qG1TiGm7tlcUzmVv3BtIs8GFtGWMBZCju0Gw/cY9rSPsiUPM.jpg?size=1920x1440&amp;quality=96&amp;sign=886d8581bfa99e05eef63ea813a288f7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3779849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1210" y="3212976"/>
            <a:ext cx="273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quare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9718" y="3224080"/>
            <a:ext cx="273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84064" y="6451155"/>
            <a:ext cx="325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4474" y="6412689"/>
            <a:ext cx="273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dance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93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C68FA-4777-4D06-80D9-10F6B2B51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-24705"/>
            <a:ext cx="8208912" cy="831625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КОМАНДЫ ДЛЯ РОБОТА</a:t>
            </a:r>
            <a:r>
              <a:rPr lang="en-US" sz="3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продолжение)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/>
          </a:p>
        </p:txBody>
      </p:sp>
      <p:sp>
        <p:nvSpPr>
          <p:cNvPr id="7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11423004" y="6316863"/>
            <a:ext cx="683161" cy="365125"/>
          </a:xfrm>
        </p:spPr>
        <p:txBody>
          <a:bodyPr/>
          <a:lstStyle/>
          <a:p>
            <a:pPr rtl="0"/>
            <a:fld id="{DF28FB93-0A08-4E7D-8E63-9EFA29F1E093}" type="slidenum">
              <a:rPr lang="ru-RU" sz="3600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8</a:t>
            </a:fld>
            <a:endParaRPr lang="ru-RU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1210" y="3212976"/>
            <a:ext cx="273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9718" y="3224080"/>
            <a:ext cx="273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84064" y="6451155"/>
            <a:ext cx="325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4474" y="6412689"/>
            <a:ext cx="273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sun9-13.userapi.com/impg/I76QPCDT-jV8mjuDINNy2JZ07FRl_dNHa0b_vg/wIuTrN2NeSc.jpg?size=1920x1440&amp;quality=96&amp;sign=eebe3ce6a364e0b241ee8fb3bb01b289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" y="620688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un9-22.userapi.com/impg/-F_nZD7kLlLX-2nwOysHtKCpE2EjQ66Cc2o8aQ/rGXdYIRaxzs.jpg?size=1920x1440&amp;quality=96&amp;sign=93c584ba54a0e3cc62ed0e35b80ed70c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48" y="617347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un9-17.userapi.com/impg/8kUmer8t4JmflRJBGw8X44Ym6r32P10Z2Fxq1w/RtEo_a1-Rp4.jpg?size=1920x1440&amp;quality=96&amp;sign=105da531bb80b98ae03b061234ad36ad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92" y="3779849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un9-4.userapi.com/impg/H1aE4Na23CA_KruRe0nV87DE5DeCyWaPZpJX2g/dnHof9lZTyY.jpg?size=1920x1440&amp;quality=96&amp;sign=e2a87146f31be4618e4961864695380a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48" y="3779849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485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03466F6-D70D-499E-8D2C-D7E72042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2" y="260648"/>
            <a:ext cx="7560840" cy="831625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3600" dirty="0"/>
          </a:p>
        </p:txBody>
      </p:sp>
      <p:sp>
        <p:nvSpPr>
          <p:cNvPr id="8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11423004" y="6316863"/>
            <a:ext cx="683161" cy="365125"/>
          </a:xfrm>
        </p:spPr>
        <p:txBody>
          <a:bodyPr/>
          <a:lstStyle/>
          <a:p>
            <a:pPr rtl="0"/>
            <a:fld id="{DF28FB93-0A08-4E7D-8E63-9EFA29F1E093}" type="slidenum">
              <a:rPr lang="ru-RU" sz="3600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rtl="0"/>
              <a:t>9</a:t>
            </a:fld>
            <a:endParaRPr lang="ru-RU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9DF82-1668-4A21-BFC8-CA84595D2D34}"/>
              </a:ext>
            </a:extLst>
          </p:cNvPr>
          <p:cNvSpPr txBox="1"/>
          <p:nvPr/>
        </p:nvSpPr>
        <p:spPr>
          <a:xfrm>
            <a:off x="405780" y="1092273"/>
            <a:ext cx="95050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Таким образом, мы представили способ,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которого можно привязать определённые голосовые команды к промышленному роботу с помощью библиотек языка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Данная технология может очень эффективно применяться на практике, так как люди, работающие с робототехническими комплексами, могут привязать определённый список голосовых команд к каким-либо конкретным задачам для робота и использовать их без нужды в терминале и устройств для ввода.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4243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1611</TotalTime>
  <Words>470</Words>
  <Application>Microsoft Office PowerPoint</Application>
  <PresentationFormat>Произвольный</PresentationFormat>
  <Paragraphs>74</Paragraphs>
  <Slides>11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Times New Roman</vt:lpstr>
      <vt:lpstr>Trebuchet MS</vt:lpstr>
      <vt:lpstr>Wingdings</vt:lpstr>
      <vt:lpstr>Wingdings 3</vt:lpstr>
      <vt:lpstr>Аспект</vt:lpstr>
      <vt:lpstr>БЕЛОРУССКИЙ ГОСУДАРСТВЕННЫЙ УНИВЕРСИТЕТ ФАКУЛЬТЕТ ПРИКЛАДНОЙ МАТЕМАТИКИ И ИНФОРМАТИКИ Кафедра компьютерных технологий и систем </vt:lpstr>
      <vt:lpstr>ЦЕЛЬ И ЗАДАЧИ ПРОЕКТА</vt:lpstr>
      <vt:lpstr>Презентация PowerPoint</vt:lpstr>
      <vt:lpstr>ВЗАИМОДЕЙСТВИЕ С РОБОТОМ</vt:lpstr>
      <vt:lpstr>РАСПОЗНАВАНИЕ РЕЧИ</vt:lpstr>
      <vt:lpstr>РЕАЛИЗАЦИЯ ПРОГРАММЫ</vt:lpstr>
      <vt:lpstr>КОМАНДЫ ДЛЯ РОБОТА </vt:lpstr>
      <vt:lpstr>КОМАНДЫ ДЛЯ РОБОТА (продолжение) </vt:lpstr>
      <vt:lpstr>ЗАКЛЮЧЕНИЕ</vt:lpstr>
      <vt:lpstr>СПИСОК ИСПОЛЬЗОВАННЫХ ИСТОЧНИКОВ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РЕСПУБЛИКИ БЕЛАРУСЬ БЕЛОРУССКИЙ ГОСУДАРСТВЕННЫЙ УНИВЕРСИТЕТ ИСТОРИЧЕСКИЙ ФАКУЛЬТЕТ Кафедра этнологии, музеологии и истории искусств</dc:title>
  <dc:creator>Жуковский Павел</dc:creator>
  <cp:lastModifiedBy>Pupust Shist</cp:lastModifiedBy>
  <cp:revision>135</cp:revision>
  <dcterms:created xsi:type="dcterms:W3CDTF">2019-06-07T16:03:01Z</dcterms:created>
  <dcterms:modified xsi:type="dcterms:W3CDTF">2021-07-01T19:40:14Z</dcterms:modified>
</cp:coreProperties>
</file>